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84" r:id="rId3"/>
    <p:sldId id="264" r:id="rId4"/>
    <p:sldId id="283" r:id="rId5"/>
    <p:sldId id="285" r:id="rId6"/>
    <p:sldId id="287" r:id="rId7"/>
    <p:sldId id="288" r:id="rId8"/>
    <p:sldId id="277" r:id="rId9"/>
    <p:sldId id="290" r:id="rId10"/>
    <p:sldId id="286" r:id="rId11"/>
    <p:sldId id="289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E89B-2A2D-4E55-9FD7-AA2106B37DBD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F8B0A-533E-4E62-ABD2-25E4BB43B45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99888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[2:15 – 2:16] The new version of </a:t>
            </a:r>
            <a:r>
              <a:rPr lang="en-AU" dirty="0" err="1" smtClean="0"/>
              <a:t>Tangra</a:t>
            </a:r>
            <a:r>
              <a:rPr lang="en-AU" dirty="0" smtClean="0"/>
              <a:t> comes with a large number of improvements including an integration with AOTA and </a:t>
            </a:r>
            <a:r>
              <a:rPr lang="en-AU" dirty="0" err="1" smtClean="0"/>
              <a:t>OccultWatcher</a:t>
            </a:r>
            <a:r>
              <a:rPr lang="en-AU" dirty="0" smtClean="0"/>
              <a:t> for a full end-to-end solution for measurements, analysis and reporting of observations. The entire process from the measurement to the reporting of the extracted events in </a:t>
            </a:r>
            <a:r>
              <a:rPr lang="en-AU" dirty="0" err="1" smtClean="0"/>
              <a:t>OccultWatcher</a:t>
            </a:r>
            <a:r>
              <a:rPr lang="en-AU" dirty="0" smtClean="0"/>
              <a:t> will be demonstrated.</a:t>
            </a:r>
          </a:p>
          <a:p>
            <a:endParaRPr lang="en-AU" dirty="0" smtClean="0"/>
          </a:p>
          <a:p>
            <a:r>
              <a:rPr lang="en-AU" dirty="0" smtClean="0"/>
              <a:t>There will be also a focus on the new tracking, reading of the IOTA-VTI timestamp and the support for ADV files on Linux and OS X.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8B0A-533E-4E62-ABD2-25E4BB43B45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1534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[2:42 – 2:45] ADV</a:t>
            </a:r>
          </a:p>
          <a:p>
            <a:r>
              <a:rPr lang="en-AU" dirty="0" smtClean="0"/>
              <a:t>AAV </a:t>
            </a:r>
          </a:p>
          <a:p>
            <a:r>
              <a:rPr lang="en-AU" dirty="0" smtClean="0"/>
              <a:t>AVI</a:t>
            </a:r>
            <a:r>
              <a:rPr lang="en-AU" baseline="0" dirty="0" smtClean="0"/>
              <a:t> – with OCR-</a:t>
            </a:r>
            <a:r>
              <a:rPr lang="en-AU" baseline="0" dirty="0" err="1" smtClean="0"/>
              <a:t>ed</a:t>
            </a:r>
            <a:r>
              <a:rPr lang="en-AU" baseline="0" dirty="0" smtClean="0"/>
              <a:t> Timestamps</a:t>
            </a:r>
          </a:p>
          <a:p>
            <a:r>
              <a:rPr lang="en-AU" baseline="0" dirty="0" smtClean="0"/>
              <a:t>AVI – with no OCR-</a:t>
            </a:r>
            <a:r>
              <a:rPr lang="en-AU" baseline="0" dirty="0" err="1" smtClean="0"/>
              <a:t>ed</a:t>
            </a:r>
            <a:r>
              <a:rPr lang="en-AU" baseline="0" dirty="0" smtClean="0"/>
              <a:t> timestamps 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8B0A-533E-4E62-ABD2-25E4BB43B454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69933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[2:45 – 2:50] ADV</a:t>
            </a:r>
          </a:p>
          <a:p>
            <a:r>
              <a:rPr lang="en-AU" dirty="0" smtClean="0"/>
              <a:t>AAV </a:t>
            </a:r>
          </a:p>
          <a:p>
            <a:r>
              <a:rPr lang="en-AU" dirty="0" smtClean="0"/>
              <a:t>AVI</a:t>
            </a:r>
            <a:r>
              <a:rPr lang="en-AU" baseline="0" dirty="0" smtClean="0"/>
              <a:t> – with OCR-</a:t>
            </a:r>
            <a:r>
              <a:rPr lang="en-AU" baseline="0" dirty="0" err="1" smtClean="0"/>
              <a:t>ed</a:t>
            </a:r>
            <a:r>
              <a:rPr lang="en-AU" baseline="0" dirty="0" smtClean="0"/>
              <a:t> Timestamps</a:t>
            </a:r>
          </a:p>
          <a:p>
            <a:r>
              <a:rPr lang="en-AU" baseline="0" dirty="0" smtClean="0"/>
              <a:t>AVI – with no OCR-</a:t>
            </a:r>
            <a:r>
              <a:rPr lang="en-AU" baseline="0" dirty="0" err="1" smtClean="0"/>
              <a:t>ed</a:t>
            </a:r>
            <a:r>
              <a:rPr lang="en-AU" baseline="0" dirty="0" smtClean="0"/>
              <a:t> timestamps 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8B0A-533E-4E62-ABD2-25E4BB43B454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69933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[2:50 – 3:00]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8B0A-533E-4E62-ABD2-25E4BB43B454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7909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 smtClean="0"/>
              <a:t>[2:16 – 2:17]</a:t>
            </a:r>
            <a:endParaRPr lang="en-AU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31626A-DD9A-48EE-84AE-827CBF413153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[2:17 – 2:19]</a:t>
            </a:r>
          </a:p>
          <a:p>
            <a:r>
              <a:rPr lang="en-AU" dirty="0" smtClean="0"/>
              <a:t>ADV – Efforts to make the file format more widely</a:t>
            </a:r>
            <a:r>
              <a:rPr lang="en-AU" baseline="0" dirty="0" smtClean="0"/>
              <a:t> used with involvement from SER file format consortium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8B0A-533E-4E62-ABD2-25E4BB43B454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02175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[2:19 – 2:23] </a:t>
            </a:r>
            <a:r>
              <a:rPr lang="en-AU" dirty="0" err="1" smtClean="0"/>
              <a:t>OCRing</a:t>
            </a:r>
            <a:r>
              <a:rPr lang="en-AU" baseline="0" dirty="0" smtClean="0"/>
              <a:t> is difficult stuff. Well done to </a:t>
            </a:r>
            <a:r>
              <a:rPr lang="en-AU" baseline="0" dirty="0" err="1" smtClean="0"/>
              <a:t>LiMovie</a:t>
            </a:r>
            <a:r>
              <a:rPr lang="en-AU" baseline="0" dirty="0" smtClean="0"/>
              <a:t> for supporting 3 different timestamps </a:t>
            </a:r>
          </a:p>
          <a:p>
            <a:r>
              <a:rPr lang="en-AU" baseline="0" dirty="0" smtClean="0"/>
              <a:t>Tangra3 at the moment only supports IOTA-VTI</a:t>
            </a:r>
          </a:p>
          <a:p>
            <a:r>
              <a:rPr lang="en-AU" baseline="0" dirty="0" smtClean="0"/>
              <a:t>The reading will happen with any frame resolution and aspect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8B0A-533E-4E62-ABD2-25E4BB43B454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02175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[2:23 – 2:25] New tracking engine – faster and more accurate for ‘standard’ videos. Old tracking engine was built to handle issues like severe wind, shaking and flickering but wasn’t great for</a:t>
            </a:r>
            <a:r>
              <a:rPr lang="en-AU" baseline="0" dirty="0" smtClean="0"/>
              <a:t> the majority of the ‘normal’ videos.</a:t>
            </a:r>
            <a:r>
              <a:rPr lang="en-AU" dirty="0" smtClean="0"/>
              <a:t> </a:t>
            </a:r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8B0A-533E-4E62-ABD2-25E4BB43B454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02175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[2:25 – 2:28] New ‘Hue</a:t>
            </a:r>
            <a:r>
              <a:rPr lang="en-AU" baseline="0" dirty="0" smtClean="0"/>
              <a:t> Intensity</a:t>
            </a:r>
            <a:r>
              <a:rPr lang="en-AU" dirty="0" smtClean="0"/>
              <a:t>’ and</a:t>
            </a:r>
            <a:r>
              <a:rPr lang="en-AU" baseline="0" dirty="0" smtClean="0"/>
              <a:t> ‘Inverted’ display modes.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8B0A-533E-4E62-ABD2-25E4BB43B454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02175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[2:28 – 2:30] New display gamma mode – very useful for 12</a:t>
            </a:r>
            <a:r>
              <a:rPr lang="en-AU" baseline="0" dirty="0" smtClean="0"/>
              <a:t> and 14 bit videos.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8B0A-533E-4E62-ABD2-25E4BB43B454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021751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[2:30 – 2:40] ADV</a:t>
            </a:r>
          </a:p>
          <a:p>
            <a:r>
              <a:rPr lang="en-AU" dirty="0" smtClean="0"/>
              <a:t>AAV </a:t>
            </a:r>
          </a:p>
          <a:p>
            <a:r>
              <a:rPr lang="en-AU" dirty="0" smtClean="0"/>
              <a:t>AVI</a:t>
            </a:r>
            <a:r>
              <a:rPr lang="en-AU" baseline="0" dirty="0" smtClean="0"/>
              <a:t> – with OCR-</a:t>
            </a:r>
            <a:r>
              <a:rPr lang="en-AU" baseline="0" dirty="0" err="1" smtClean="0"/>
              <a:t>ed</a:t>
            </a:r>
            <a:r>
              <a:rPr lang="en-AU" baseline="0" dirty="0" smtClean="0"/>
              <a:t> Timestamps</a:t>
            </a:r>
          </a:p>
          <a:p>
            <a:r>
              <a:rPr lang="en-AU" baseline="0" dirty="0" smtClean="0"/>
              <a:t>AVI – with no OCR-</a:t>
            </a:r>
            <a:r>
              <a:rPr lang="en-AU" baseline="0" dirty="0" err="1" smtClean="0"/>
              <a:t>ed</a:t>
            </a:r>
            <a:r>
              <a:rPr lang="en-AU" baseline="0" dirty="0" smtClean="0"/>
              <a:t> timestamps 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8B0A-533E-4E62-ABD2-25E4BB43B454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69933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[2:40 – 2:42]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8B0A-533E-4E62-ABD2-25E4BB43B454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72516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780666F-E155-42D4-AEC4-B9CE5BB2AC22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2C7CFAB-4DAE-4AD6-B634-3A199867BB7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860526"/>
            <a:ext cx="7543800" cy="2152650"/>
          </a:xfrm>
        </p:spPr>
        <p:txBody>
          <a:bodyPr/>
          <a:lstStyle/>
          <a:p>
            <a:r>
              <a:rPr lang="en-AU" sz="4800" dirty="0"/>
              <a:t/>
            </a:r>
            <a:br>
              <a:rPr lang="en-AU" sz="4800" dirty="0"/>
            </a:br>
            <a:r>
              <a:rPr lang="en-AU" sz="4800" dirty="0"/>
              <a:t>From </a:t>
            </a:r>
            <a:r>
              <a:rPr lang="en-AU" sz="4800" dirty="0" err="1"/>
              <a:t>Tangra</a:t>
            </a:r>
            <a:r>
              <a:rPr lang="en-AU" sz="4800" dirty="0"/>
              <a:t> 3 to </a:t>
            </a:r>
            <a:r>
              <a:rPr lang="en-AU" sz="4800" dirty="0" err="1"/>
              <a:t>OccultWatcher</a:t>
            </a:r>
            <a:r>
              <a:rPr lang="en-AU" sz="4800" dirty="0"/>
              <a:t> via AOTA - Measurement, Analysis and Reporting</a:t>
            </a:r>
            <a:r>
              <a:rPr lang="en-AU" sz="4800" b="1" dirty="0"/>
              <a:t/>
            </a:r>
            <a:br>
              <a:rPr lang="en-AU" sz="4800" b="1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91272"/>
            <a:ext cx="6172200" cy="685800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Hristo</a:t>
            </a:r>
            <a:r>
              <a:rPr lang="en-AU" dirty="0" smtClean="0"/>
              <a:t> Pavlov</a:t>
            </a:r>
          </a:p>
          <a:p>
            <a:r>
              <a:rPr lang="en-AU" dirty="0" smtClean="0"/>
              <a:t>TTSO8, Melbourne, 21 Apr 2014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6465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43800" cy="914400"/>
          </a:xfrm>
        </p:spPr>
        <p:txBody>
          <a:bodyPr/>
          <a:lstStyle/>
          <a:p>
            <a:r>
              <a:rPr lang="en-AU" dirty="0" smtClean="0"/>
              <a:t>Demo </a:t>
            </a:r>
            <a:r>
              <a:rPr lang="en-AU" dirty="0"/>
              <a:t>2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87624" y="249289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200" dirty="0" smtClean="0"/>
              <a:t>Reporting AOTA Measured Results with </a:t>
            </a:r>
            <a:r>
              <a:rPr lang="en-AU" sz="3200" dirty="0" err="1" smtClean="0"/>
              <a:t>OccultWatcher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xmlns="" val="2296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43800" cy="914400"/>
          </a:xfrm>
        </p:spPr>
        <p:txBody>
          <a:bodyPr/>
          <a:lstStyle/>
          <a:p>
            <a:r>
              <a:rPr lang="en-AU" dirty="0" smtClean="0"/>
              <a:t>Demo </a:t>
            </a:r>
            <a:r>
              <a:rPr lang="en-AU" dirty="0"/>
              <a:t>3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87624" y="249289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200" dirty="0" smtClean="0"/>
              <a:t>Running Tangra3 on Linux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xmlns="" val="17349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543800" cy="914400"/>
          </a:xfrm>
        </p:spPr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755576" y="2348880"/>
            <a:ext cx="7543800" cy="4658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AU" sz="2900" dirty="0"/>
          </a:p>
          <a:p>
            <a:endParaRPr lang="en-AU" sz="2900" dirty="0"/>
          </a:p>
          <a:p>
            <a:endParaRPr lang="en-AU" sz="2900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68313" y="5805488"/>
            <a:ext cx="7831137" cy="9144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AU" sz="3200" u="sng" dirty="0" smtClean="0">
                <a:solidFill>
                  <a:srgbClr val="FFFF00"/>
                </a:solidFill>
              </a:rPr>
              <a:t>http://www.hristopavlov.net/Tangra3</a:t>
            </a:r>
            <a:endParaRPr lang="en-AU" sz="32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9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55650" y="4148931"/>
            <a:ext cx="7543800" cy="158432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AU" sz="2900" dirty="0" smtClean="0"/>
              <a:t>Overview of New Features 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AU" sz="2900" dirty="0" smtClean="0"/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AU" sz="2900" dirty="0" smtClean="0"/>
              <a:t>Demo of Measurements with Tangra3 + AOTA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AU" sz="2900" dirty="0" smtClean="0"/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AU" sz="2900" dirty="0" smtClean="0"/>
              <a:t>Reporting Observations with OW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AU" sz="2900" dirty="0"/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AU" sz="2900" dirty="0" smtClean="0"/>
              <a:t>Demo of Tangra3 on Ubuntu Linux</a:t>
            </a:r>
            <a:endParaRPr lang="en-AU" sz="2900" dirty="0"/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AU" sz="2900" dirty="0" smtClean="0"/>
          </a:p>
          <a:p>
            <a:pPr fontAlgn="auto">
              <a:spcAft>
                <a:spcPts val="0"/>
              </a:spcAft>
              <a:defRPr/>
            </a:pPr>
            <a:endParaRPr lang="en-AU" sz="2900" dirty="0" smtClean="0"/>
          </a:p>
        </p:txBody>
      </p:sp>
    </p:spTree>
    <p:extLst>
      <p:ext uri="{BB962C8B-B14F-4D97-AF65-F5344CB8AC3E}">
        <p14:creationId xmlns:p14="http://schemas.microsoft.com/office/powerpoint/2010/main" xmlns="" val="3429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69896" y="5754960"/>
            <a:ext cx="7543800" cy="914400"/>
          </a:xfrm>
        </p:spPr>
        <p:txBody>
          <a:bodyPr/>
          <a:lstStyle/>
          <a:p>
            <a:r>
              <a:rPr lang="en-AU" sz="3200" dirty="0" smtClean="0"/>
              <a:t>New Video File Formats</a:t>
            </a:r>
            <a:endParaRPr lang="en-AU" sz="3200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187624" y="373873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AU" sz="3200" dirty="0" smtClean="0"/>
              <a:t>ADV</a:t>
            </a:r>
          </a:p>
          <a:p>
            <a:endParaRPr lang="en-AU" sz="3200" dirty="0" smtClean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/>
          </a:p>
          <a:p>
            <a:pPr marL="457200" indent="-457200">
              <a:buFont typeface="Arial" charset="0"/>
              <a:buChar char="•"/>
            </a:pPr>
            <a:r>
              <a:rPr lang="en-AU" sz="3200" dirty="0" smtClean="0"/>
              <a:t>AAV</a:t>
            </a:r>
          </a:p>
          <a:p>
            <a:pPr marL="457200" indent="-457200">
              <a:buFont typeface="Arial" charset="0"/>
              <a:buChar char="•"/>
            </a:pPr>
            <a:endParaRPr lang="en-AU" sz="3200" dirty="0"/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1253" y="188639"/>
            <a:ext cx="3713333" cy="2783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970750"/>
            <a:ext cx="4008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Astronomical Digital Video 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         with ADVS</a:t>
            </a:r>
            <a:endParaRPr lang="en-A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67544" y="4459942"/>
            <a:ext cx="4397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Astronomical Analogue Video </a:t>
            </a:r>
          </a:p>
          <a:p>
            <a:r>
              <a:rPr lang="en-AU" sz="2400" dirty="0" smtClean="0"/>
              <a:t>        with </a:t>
            </a:r>
            <a:r>
              <a:rPr lang="en-AU" sz="2400" dirty="0" err="1" smtClean="0"/>
              <a:t>OccuRec</a:t>
            </a:r>
            <a:endParaRPr lang="en-A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862" y="3136081"/>
            <a:ext cx="3734724" cy="274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22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69896" y="5754960"/>
            <a:ext cx="7543800" cy="914400"/>
          </a:xfrm>
        </p:spPr>
        <p:txBody>
          <a:bodyPr/>
          <a:lstStyle/>
          <a:p>
            <a:r>
              <a:rPr lang="en-AU" sz="3200" dirty="0" smtClean="0"/>
              <a:t>Reading IOTA-VTI Timestamp</a:t>
            </a:r>
            <a:endParaRPr lang="en-AU" sz="3200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187624" y="337869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AU" sz="3200" dirty="0" smtClean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/>
          </a:p>
          <a:p>
            <a:pPr marL="457200" indent="-457200">
              <a:buFont typeface="Arial" charset="0"/>
              <a:buChar char="•"/>
            </a:pPr>
            <a:r>
              <a:rPr lang="en-AU" sz="3200" dirty="0" smtClean="0"/>
              <a:t>Background must not be too bright</a:t>
            </a:r>
          </a:p>
          <a:p>
            <a:pPr marL="457200" indent="-457200">
              <a:buFont typeface="Arial" charset="0"/>
              <a:buChar char="•"/>
            </a:pPr>
            <a:r>
              <a:rPr lang="en-AU" sz="3200" dirty="0" smtClean="0"/>
              <a:t>All fields and frames must be present</a:t>
            </a:r>
          </a:p>
          <a:p>
            <a:pPr marL="457200" indent="-457200">
              <a:buFont typeface="Arial" charset="0"/>
              <a:buChar char="•"/>
            </a:pPr>
            <a:endParaRPr lang="en-A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583" y="548680"/>
            <a:ext cx="7334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868" y="1247181"/>
            <a:ext cx="68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102" y="4149080"/>
            <a:ext cx="379894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012" y="1772816"/>
            <a:ext cx="6115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90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69896" y="5754960"/>
            <a:ext cx="7543800" cy="914400"/>
          </a:xfrm>
        </p:spPr>
        <p:txBody>
          <a:bodyPr/>
          <a:lstStyle/>
          <a:p>
            <a:r>
              <a:rPr lang="en-AU" sz="3200" dirty="0" smtClean="0"/>
              <a:t>New Tracking Algorithm</a:t>
            </a:r>
            <a:endParaRPr lang="en-A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11238"/>
            <a:ext cx="64865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30243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304519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04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69896" y="5754960"/>
            <a:ext cx="7543800" cy="914400"/>
          </a:xfrm>
        </p:spPr>
        <p:txBody>
          <a:bodyPr/>
          <a:lstStyle/>
          <a:p>
            <a:r>
              <a:rPr lang="en-AU" sz="3200" dirty="0" smtClean="0"/>
              <a:t>Display ‘Modes’</a:t>
            </a:r>
            <a:endParaRPr lang="en-A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99984"/>
            <a:ext cx="3857749" cy="289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747" y="3210181"/>
            <a:ext cx="3860237" cy="288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837464" cy="28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229" y="188640"/>
            <a:ext cx="3896755" cy="291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83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69896" y="5754960"/>
            <a:ext cx="7543800" cy="914400"/>
          </a:xfrm>
        </p:spPr>
        <p:txBody>
          <a:bodyPr/>
          <a:lstStyle/>
          <a:p>
            <a:r>
              <a:rPr lang="en-AU" sz="3200" dirty="0" smtClean="0"/>
              <a:t>Display Gamma</a:t>
            </a:r>
            <a:endParaRPr lang="en-A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744416" cy="28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38317"/>
            <a:ext cx="3744415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599" y="3278323"/>
            <a:ext cx="3742369" cy="281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3744416" cy="281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62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43800" cy="914400"/>
          </a:xfrm>
        </p:spPr>
        <p:txBody>
          <a:bodyPr/>
          <a:lstStyle/>
          <a:p>
            <a:r>
              <a:rPr lang="en-AU" dirty="0" smtClean="0"/>
              <a:t>Demo </a:t>
            </a:r>
            <a:r>
              <a:rPr lang="en-AU" dirty="0"/>
              <a:t>1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87624" y="249289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200" dirty="0" smtClean="0"/>
              <a:t>Measuring Different Video Types with Tangra3 and AOTA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xmlns="" val="37862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9896" y="5754960"/>
            <a:ext cx="7543800" cy="914400"/>
          </a:xfrm>
        </p:spPr>
        <p:txBody>
          <a:bodyPr/>
          <a:lstStyle/>
          <a:p>
            <a:r>
              <a:rPr lang="en-AU" sz="3200" dirty="0" err="1" smtClean="0"/>
              <a:t>OccultWatcher</a:t>
            </a:r>
            <a:r>
              <a:rPr lang="en-AU" sz="3200" dirty="0" smtClean="0"/>
              <a:t> Integration</a:t>
            </a:r>
            <a:endParaRPr lang="en-A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3"/>
            <a:ext cx="2304256" cy="18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5517232"/>
            <a:ext cx="28803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C:\Videos\OccVideo.avi</a:t>
            </a:r>
            <a:endParaRPr lang="en-AU" dirty="0"/>
          </a:p>
        </p:txBody>
      </p:sp>
      <p:cxnSp>
        <p:nvCxnSpPr>
          <p:cNvPr id="6" name="Elbow Connector 5"/>
          <p:cNvCxnSpPr/>
          <p:nvPr/>
        </p:nvCxnSpPr>
        <p:spPr>
          <a:xfrm rot="10800000" flipH="1">
            <a:off x="539551" y="1336722"/>
            <a:ext cx="72008" cy="4360530"/>
          </a:xfrm>
          <a:prstGeom prst="bentConnector3">
            <a:avLst>
              <a:gd name="adj1" fmla="val -51536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8774"/>
            <a:ext cx="4032448" cy="21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4099" idx="3"/>
            <a:endCxn id="4100" idx="1"/>
          </p:cNvCxnSpPr>
          <p:nvPr/>
        </p:nvCxnSpPr>
        <p:spPr>
          <a:xfrm flipV="1">
            <a:off x="2915816" y="1332350"/>
            <a:ext cx="1728192" cy="4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83568" y="2780928"/>
            <a:ext cx="48245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</a:t>
            </a:r>
            <a:r>
              <a:rPr lang="en-AU" dirty="0"/>
              <a:t>:\Videos\OccVideo_AOTA_Event#1.jpg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3568" y="3212976"/>
            <a:ext cx="48245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</a:t>
            </a:r>
            <a:r>
              <a:rPr lang="en-AU" dirty="0"/>
              <a:t>:\Videos\OccVideo_AOTA_Xcorr.jpg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3567" y="3645024"/>
            <a:ext cx="48245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</a:t>
            </a:r>
            <a:r>
              <a:rPr lang="en-AU" dirty="0"/>
              <a:t>:\Videos\OccVideo_AOTA_Xcorr.jpg</a:t>
            </a:r>
          </a:p>
        </p:txBody>
      </p:sp>
      <p:cxnSp>
        <p:nvCxnSpPr>
          <p:cNvPr id="14" name="Elbow Connector 13"/>
          <p:cNvCxnSpPr>
            <a:stCxn id="4100" idx="2"/>
            <a:endCxn id="16" idx="0"/>
          </p:cNvCxnSpPr>
          <p:nvPr/>
        </p:nvCxnSpPr>
        <p:spPr>
          <a:xfrm rot="5400000">
            <a:off x="4695533" y="816228"/>
            <a:ext cx="365003" cy="356439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39550" y="5085184"/>
            <a:ext cx="33843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</a:t>
            </a:r>
            <a:r>
              <a:rPr lang="en-AU" dirty="0"/>
              <a:t>:\</a:t>
            </a:r>
            <a:r>
              <a:rPr lang="en-AU" dirty="0" smtClean="0"/>
              <a:t>Videos\OccVideo.trep.xml</a:t>
            </a:r>
            <a:endParaRPr lang="en-AU" dirty="0"/>
          </a:p>
        </p:txBody>
      </p:sp>
      <p:cxnSp>
        <p:nvCxnSpPr>
          <p:cNvPr id="20" name="Elbow Connector 19"/>
          <p:cNvCxnSpPr>
            <a:stCxn id="4099" idx="2"/>
            <a:endCxn id="22" idx="1"/>
          </p:cNvCxnSpPr>
          <p:nvPr/>
        </p:nvCxnSpPr>
        <p:spPr>
          <a:xfrm rot="5400000">
            <a:off x="-346593" y="3154923"/>
            <a:ext cx="2996424" cy="1224138"/>
          </a:xfrm>
          <a:prstGeom prst="bentConnector4">
            <a:avLst>
              <a:gd name="adj1" fmla="val 10139"/>
              <a:gd name="adj2" fmla="val 1186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04964"/>
            <a:ext cx="3270779" cy="21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Elbow Connector 27"/>
          <p:cNvCxnSpPr>
            <a:stCxn id="22" idx="3"/>
            <a:endCxn id="4101" idx="1"/>
          </p:cNvCxnSpPr>
          <p:nvPr/>
        </p:nvCxnSpPr>
        <p:spPr>
          <a:xfrm flipV="1">
            <a:off x="3923928" y="4167082"/>
            <a:ext cx="1728192" cy="109812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2570163" cy="13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>
            <a:stCxn id="4101" idx="2"/>
            <a:endCxn id="4102" idx="0"/>
          </p:cNvCxnSpPr>
          <p:nvPr/>
        </p:nvCxnSpPr>
        <p:spPr>
          <a:xfrm>
            <a:off x="7287510" y="5229200"/>
            <a:ext cx="97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64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On-screen Show (4:3)</PresentationFormat>
  <Paragraphs>84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Elemental</vt:lpstr>
      <vt:lpstr> From Tangra 3 to OccultWatcher via AOTA - Measurement, Analysis and Reporting  </vt:lpstr>
      <vt:lpstr>Slide 2</vt:lpstr>
      <vt:lpstr>New Video File Formats</vt:lpstr>
      <vt:lpstr>Reading IOTA-VTI Timestamp</vt:lpstr>
      <vt:lpstr>New Tracking Algorithm</vt:lpstr>
      <vt:lpstr>Display ‘Modes’</vt:lpstr>
      <vt:lpstr>Display Gamma</vt:lpstr>
      <vt:lpstr>Demo 1</vt:lpstr>
      <vt:lpstr>OccultWatcher Integration</vt:lpstr>
      <vt:lpstr>Demo 2</vt:lpstr>
      <vt:lpstr>Demo 3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From Tangra 3 to OccultWatcher via AOTA - Measurement, Analysis and Reporting  </dc:title>
  <cp:lastModifiedBy>Graham Blow</cp:lastModifiedBy>
  <cp:revision>1</cp:revision>
  <dcterms:modified xsi:type="dcterms:W3CDTF">2014-04-28T06:51:21Z</dcterms:modified>
</cp:coreProperties>
</file>